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772400" cy="10058400"/>
  <p:notesSz cx="6858000" cy="9144000"/>
  <p:embeddedFontLst>
    <p:embeddedFont>
      <p:font typeface="Calibri" panose="020F0502020204030204" pitchFamily="34" charset="0"/>
      <p:regular r:id="rId5"/>
      <p:bold r:id="rId6"/>
      <p:italic r:id="rId7"/>
      <p:boldItalic r:id="rId8"/>
    </p:embeddedFont>
    <p:embeddedFont>
      <p:font typeface="League Spartan" pitchFamily="2" charset="77"/>
      <p:regular r:id="rId9"/>
      <p:bold r:id="rId10"/>
    </p:embeddedFont>
    <p:embeddedFont>
      <p:font typeface="Merriweather" pitchFamily="2" charset="77"/>
      <p:regular r:id="rId11"/>
    </p:embeddedFont>
    <p:embeddedFont>
      <p:font typeface="Merriweather Italics" pitchFamily="2" charset="77"/>
      <p:regular r:id="rId12"/>
      <p: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7" autoAdjust="0"/>
  </p:normalViewPr>
  <p:slideViewPr>
    <p:cSldViewPr>
      <p:cViewPr>
        <p:scale>
          <a:sx n="142" d="100"/>
          <a:sy n="142" d="100"/>
        </p:scale>
        <p:origin x="152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5.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92631" y="2286000"/>
            <a:ext cx="2479769" cy="7772400"/>
            <a:chOff x="0" y="0"/>
            <a:chExt cx="610623" cy="1913890"/>
          </a:xfrm>
        </p:grpSpPr>
        <p:sp>
          <p:nvSpPr>
            <p:cNvPr id="3" name="Freeform 3"/>
            <p:cNvSpPr/>
            <p:nvPr/>
          </p:nvSpPr>
          <p:spPr>
            <a:xfrm>
              <a:off x="0" y="0"/>
              <a:ext cx="610623" cy="1913890"/>
            </a:xfrm>
            <a:custGeom>
              <a:avLst/>
              <a:gdLst/>
              <a:ahLst/>
              <a:cxnLst/>
              <a:rect l="l" t="t" r="r" b="b"/>
              <a:pathLst>
                <a:path w="610623" h="1913890">
                  <a:moveTo>
                    <a:pt x="0" y="0"/>
                  </a:moveTo>
                  <a:lnTo>
                    <a:pt x="610623" y="0"/>
                  </a:lnTo>
                  <a:lnTo>
                    <a:pt x="610623" y="1913890"/>
                  </a:lnTo>
                  <a:lnTo>
                    <a:pt x="0" y="1913890"/>
                  </a:lnTo>
                  <a:close/>
                </a:path>
              </a:pathLst>
            </a:custGeom>
            <a:solidFill>
              <a:srgbClr val="A65678"/>
            </a:solidFill>
          </p:spPr>
        </p:sp>
      </p:grpSp>
      <p:grpSp>
        <p:nvGrpSpPr>
          <p:cNvPr id="4" name="Group 4"/>
          <p:cNvGrpSpPr/>
          <p:nvPr/>
        </p:nvGrpSpPr>
        <p:grpSpPr>
          <a:xfrm>
            <a:off x="0" y="0"/>
            <a:ext cx="7772400" cy="2286000"/>
            <a:chOff x="0" y="0"/>
            <a:chExt cx="1913890" cy="562909"/>
          </a:xfrm>
        </p:grpSpPr>
        <p:sp>
          <p:nvSpPr>
            <p:cNvPr id="5" name="Freeform 5"/>
            <p:cNvSpPr/>
            <p:nvPr/>
          </p:nvSpPr>
          <p:spPr>
            <a:xfrm>
              <a:off x="0" y="0"/>
              <a:ext cx="1913890" cy="562909"/>
            </a:xfrm>
            <a:custGeom>
              <a:avLst/>
              <a:gdLst/>
              <a:ahLst/>
              <a:cxnLst/>
              <a:rect l="l" t="t" r="r" b="b"/>
              <a:pathLst>
                <a:path w="1913890" h="562909">
                  <a:moveTo>
                    <a:pt x="0" y="0"/>
                  </a:moveTo>
                  <a:lnTo>
                    <a:pt x="1913890" y="0"/>
                  </a:lnTo>
                  <a:lnTo>
                    <a:pt x="1913890" y="562909"/>
                  </a:lnTo>
                  <a:lnTo>
                    <a:pt x="0" y="562909"/>
                  </a:lnTo>
                  <a:close/>
                </a:path>
              </a:pathLst>
            </a:custGeom>
            <a:solidFill>
              <a:srgbClr val="2C272F"/>
            </a:solidFill>
          </p:spPr>
        </p:sp>
      </p:grpSp>
      <p:sp>
        <p:nvSpPr>
          <p:cNvPr id="6" name="Freeform 6"/>
          <p:cNvSpPr/>
          <p:nvPr/>
        </p:nvSpPr>
        <p:spPr>
          <a:xfrm>
            <a:off x="0" y="0"/>
            <a:ext cx="7772400" cy="2286000"/>
          </a:xfrm>
          <a:custGeom>
            <a:avLst/>
            <a:gdLst/>
            <a:ahLst/>
            <a:cxnLst/>
            <a:rect l="l" t="t" r="r" b="b"/>
            <a:pathLst>
              <a:path w="7772400" h="2286000">
                <a:moveTo>
                  <a:pt x="0" y="0"/>
                </a:moveTo>
                <a:lnTo>
                  <a:pt x="7772400" y="0"/>
                </a:lnTo>
                <a:lnTo>
                  <a:pt x="7772400" y="2286000"/>
                </a:lnTo>
                <a:lnTo>
                  <a:pt x="0" y="2286000"/>
                </a:lnTo>
                <a:lnTo>
                  <a:pt x="0" y="0"/>
                </a:lnTo>
                <a:close/>
              </a:path>
            </a:pathLst>
          </a:custGeom>
          <a:blipFill>
            <a:blip r:embed="rId2">
              <a:alphaModFix amt="30000"/>
            </a:blip>
            <a:stretch>
              <a:fillRect t="-34466" b="-92058"/>
            </a:stretch>
          </a:blipFill>
        </p:spPr>
      </p:sp>
      <p:sp>
        <p:nvSpPr>
          <p:cNvPr id="7" name="TextBox 7"/>
          <p:cNvSpPr txBox="1"/>
          <p:nvPr/>
        </p:nvSpPr>
        <p:spPr>
          <a:xfrm>
            <a:off x="777240" y="3119846"/>
            <a:ext cx="4256684" cy="6484620"/>
          </a:xfrm>
          <a:prstGeom prst="rect">
            <a:avLst/>
          </a:prstGeom>
        </p:spPr>
        <p:txBody>
          <a:bodyPr lIns="0" tIns="0" rIns="0" bIns="0" rtlCol="0" anchor="t">
            <a:spAutoFit/>
          </a:bodyPr>
          <a:lstStyle/>
          <a:p>
            <a:pPr algn="l">
              <a:lnSpc>
                <a:spcPts val="1679"/>
              </a:lnSpc>
            </a:pPr>
            <a:r>
              <a:rPr lang="en-US" sz="1200">
                <a:solidFill>
                  <a:srgbClr val="2C272F"/>
                </a:solidFill>
                <a:latin typeface="Merriweather"/>
                <a:ea typeface="Merriweather"/>
                <a:cs typeface="Merriweather"/>
                <a:sym typeface="Merriweather"/>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a:t>
            </a:r>
          </a:p>
          <a:p>
            <a:pPr algn="l">
              <a:lnSpc>
                <a:spcPts val="1679"/>
              </a:lnSpc>
            </a:pPr>
            <a:endParaRPr lang="en-US" sz="1200">
              <a:solidFill>
                <a:srgbClr val="2C272F"/>
              </a:solidFill>
              <a:latin typeface="Merriweather"/>
              <a:ea typeface="Merriweather"/>
              <a:cs typeface="Merriweather"/>
              <a:sym typeface="Merriweather"/>
            </a:endParaRPr>
          </a:p>
          <a:p>
            <a:pPr algn="l">
              <a:lnSpc>
                <a:spcPts val="1679"/>
              </a:lnSpc>
            </a:pPr>
            <a:r>
              <a:rPr lang="en-US" sz="1200">
                <a:solidFill>
                  <a:srgbClr val="2C272F"/>
                </a:solidFill>
                <a:latin typeface="Merriweather"/>
                <a:ea typeface="Merriweather"/>
                <a:cs typeface="Merriweather"/>
                <a:sym typeface="Merriweather"/>
              </a:rPr>
              <a:t>It is a paradisematic country, in which roasted parts of sentences fly into your mouth. Even the all-powerful Pointing has no control about the blind texts it is an almost unorthographic life One day however a small line of blind text by the name of Lorem Ipsum decided to leave for the far World of Grammar.</a:t>
            </a:r>
          </a:p>
          <a:p>
            <a:pPr algn="l">
              <a:lnSpc>
                <a:spcPts val="1679"/>
              </a:lnSpc>
            </a:pPr>
            <a:endParaRPr lang="en-US" sz="1200">
              <a:solidFill>
                <a:srgbClr val="2C272F"/>
              </a:solidFill>
              <a:latin typeface="Merriweather"/>
              <a:ea typeface="Merriweather"/>
              <a:cs typeface="Merriweather"/>
              <a:sym typeface="Merriweather"/>
            </a:endParaRPr>
          </a:p>
          <a:p>
            <a:pPr algn="l">
              <a:lnSpc>
                <a:spcPts val="1679"/>
              </a:lnSpc>
            </a:pPr>
            <a:r>
              <a:rPr lang="en-US" sz="1200">
                <a:solidFill>
                  <a:srgbClr val="2C272F"/>
                </a:solidFill>
                <a:latin typeface="Merriweather"/>
                <a:ea typeface="Merriweather"/>
                <a:cs typeface="Merriweather"/>
                <a:sym typeface="Merriweather"/>
              </a:rPr>
              <a:t>The Big Oxmox advised her not to do so, because there were thousands of bad Commas, wild Question Marks and devious Semikoli, but the Little Blind Text didn’t listen. She packed her seven versalia, put her initial into the belt and made herself on the way.</a:t>
            </a:r>
          </a:p>
          <a:p>
            <a:pPr algn="l">
              <a:lnSpc>
                <a:spcPts val="1679"/>
              </a:lnSpc>
            </a:pPr>
            <a:endParaRPr lang="en-US" sz="1200">
              <a:solidFill>
                <a:srgbClr val="2C272F"/>
              </a:solidFill>
              <a:latin typeface="Merriweather"/>
              <a:ea typeface="Merriweather"/>
              <a:cs typeface="Merriweather"/>
              <a:sym typeface="Merriweather"/>
            </a:endParaRPr>
          </a:p>
          <a:p>
            <a:pPr algn="l">
              <a:lnSpc>
                <a:spcPts val="1679"/>
              </a:lnSpc>
            </a:pPr>
            <a:r>
              <a:rPr lang="en-US" sz="1200">
                <a:solidFill>
                  <a:srgbClr val="2C272F"/>
                </a:solidFill>
                <a:latin typeface="Merriweather"/>
                <a:ea typeface="Merriweather"/>
                <a:cs typeface="Merriweather"/>
                <a:sym typeface="Merriweather"/>
              </a:rPr>
              <a:t>When she reached the first hills of the Italic Mountains, she had a last view back on the skyline of her hometown Bookmarksgrove, the headline of Alphabet Village and the subline of her own road, the Line Lane. Pityful a rethoric question ran over her cheek, then she continued her way. On her way she met a copy. The copy warned the Little Blind Text, that where it came from it would have been rewritten a thousand times and everything that was left from its origin would be the word "and" and the Little Blind Text should</a:t>
            </a:r>
          </a:p>
          <a:p>
            <a:pPr algn="l">
              <a:lnSpc>
                <a:spcPts val="1679"/>
              </a:lnSpc>
            </a:pPr>
            <a:endParaRPr lang="en-US" sz="1200">
              <a:solidFill>
                <a:srgbClr val="2C272F"/>
              </a:solidFill>
              <a:latin typeface="Merriweather"/>
              <a:ea typeface="Merriweather"/>
              <a:cs typeface="Merriweather"/>
              <a:sym typeface="Merriweather"/>
            </a:endParaRPr>
          </a:p>
        </p:txBody>
      </p:sp>
      <p:sp>
        <p:nvSpPr>
          <p:cNvPr id="8" name="Freeform 8"/>
          <p:cNvSpPr/>
          <p:nvPr/>
        </p:nvSpPr>
        <p:spPr>
          <a:xfrm>
            <a:off x="5498929" y="3322283"/>
            <a:ext cx="342668" cy="443453"/>
          </a:xfrm>
          <a:custGeom>
            <a:avLst/>
            <a:gdLst/>
            <a:ahLst/>
            <a:cxnLst/>
            <a:rect l="l" t="t" r="r" b="b"/>
            <a:pathLst>
              <a:path w="342668" h="443453">
                <a:moveTo>
                  <a:pt x="0" y="0"/>
                </a:moveTo>
                <a:lnTo>
                  <a:pt x="342668" y="0"/>
                </a:lnTo>
                <a:lnTo>
                  <a:pt x="342668" y="443453"/>
                </a:lnTo>
                <a:lnTo>
                  <a:pt x="0" y="443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777240" y="426720"/>
            <a:ext cx="5968232" cy="1251585"/>
          </a:xfrm>
          <a:prstGeom prst="rect">
            <a:avLst/>
          </a:prstGeom>
        </p:spPr>
        <p:txBody>
          <a:bodyPr lIns="0" tIns="0" rIns="0" bIns="0" rtlCol="0" anchor="t">
            <a:spAutoFit/>
          </a:bodyPr>
          <a:lstStyle/>
          <a:p>
            <a:pPr algn="l">
              <a:lnSpc>
                <a:spcPts val="5040"/>
              </a:lnSpc>
            </a:pPr>
            <a:r>
              <a:rPr lang="en-US" sz="3600" dirty="0">
                <a:solidFill>
                  <a:srgbClr val="FFFFFF"/>
                </a:solidFill>
                <a:latin typeface="League Spartan"/>
                <a:ea typeface="League Spartan"/>
                <a:cs typeface="League Spartan"/>
                <a:sym typeface="League Spartan"/>
              </a:rPr>
              <a:t>This is what we learned from our focus groups. </a:t>
            </a:r>
          </a:p>
        </p:txBody>
      </p:sp>
      <p:sp>
        <p:nvSpPr>
          <p:cNvPr id="10" name="TextBox 10"/>
          <p:cNvSpPr txBox="1"/>
          <p:nvPr/>
        </p:nvSpPr>
        <p:spPr>
          <a:xfrm>
            <a:off x="777240" y="1834050"/>
            <a:ext cx="2281822" cy="264160"/>
          </a:xfrm>
          <a:prstGeom prst="rect">
            <a:avLst/>
          </a:prstGeom>
        </p:spPr>
        <p:txBody>
          <a:bodyPr lIns="0" tIns="0" rIns="0" bIns="0" rtlCol="0" anchor="t">
            <a:spAutoFit/>
          </a:bodyPr>
          <a:lstStyle/>
          <a:p>
            <a:pPr algn="l">
              <a:lnSpc>
                <a:spcPts val="2239"/>
              </a:lnSpc>
            </a:pPr>
            <a:r>
              <a:rPr lang="en-US" sz="1599" dirty="0">
                <a:solidFill>
                  <a:srgbClr val="FFFFFF"/>
                </a:solidFill>
                <a:latin typeface="Merriweather"/>
                <a:ea typeface="Merriweather"/>
                <a:cs typeface="Merriweather"/>
                <a:sym typeface="Merriweather"/>
              </a:rPr>
              <a:t>Executive Summary</a:t>
            </a:r>
          </a:p>
        </p:txBody>
      </p:sp>
      <p:sp>
        <p:nvSpPr>
          <p:cNvPr id="11" name="TextBox 11"/>
          <p:cNvSpPr txBox="1"/>
          <p:nvPr/>
        </p:nvSpPr>
        <p:spPr>
          <a:xfrm>
            <a:off x="5292631" y="1834050"/>
            <a:ext cx="2281822" cy="264160"/>
          </a:xfrm>
          <a:prstGeom prst="rect">
            <a:avLst/>
          </a:prstGeom>
        </p:spPr>
        <p:txBody>
          <a:bodyPr lIns="0" tIns="0" rIns="0" bIns="0" rtlCol="0" anchor="t">
            <a:spAutoFit/>
          </a:bodyPr>
          <a:lstStyle/>
          <a:p>
            <a:pPr algn="ctr">
              <a:lnSpc>
                <a:spcPts val="2239"/>
              </a:lnSpc>
            </a:pPr>
            <a:r>
              <a:rPr lang="en-US" sz="1599">
                <a:solidFill>
                  <a:srgbClr val="FFFFFF"/>
                </a:solidFill>
                <a:latin typeface="Merriweather"/>
                <a:ea typeface="Merriweather"/>
                <a:cs typeface="Merriweather"/>
                <a:sym typeface="Merriweather"/>
              </a:rPr>
              <a:t>12/20/2022</a:t>
            </a:r>
          </a:p>
        </p:txBody>
      </p:sp>
      <p:sp>
        <p:nvSpPr>
          <p:cNvPr id="12" name="TextBox 12"/>
          <p:cNvSpPr txBox="1"/>
          <p:nvPr/>
        </p:nvSpPr>
        <p:spPr>
          <a:xfrm>
            <a:off x="777240" y="2682838"/>
            <a:ext cx="2281822" cy="264160"/>
          </a:xfrm>
          <a:prstGeom prst="rect">
            <a:avLst/>
          </a:prstGeom>
        </p:spPr>
        <p:txBody>
          <a:bodyPr lIns="0" tIns="0" rIns="0" bIns="0" rtlCol="0" anchor="t">
            <a:spAutoFit/>
          </a:bodyPr>
          <a:lstStyle/>
          <a:p>
            <a:pPr algn="l">
              <a:lnSpc>
                <a:spcPts val="2239"/>
              </a:lnSpc>
            </a:pPr>
            <a:r>
              <a:rPr lang="en-US" sz="1599">
                <a:solidFill>
                  <a:srgbClr val="2C272F"/>
                </a:solidFill>
                <a:latin typeface="Merriweather"/>
                <a:ea typeface="Merriweather"/>
                <a:cs typeface="Merriweather"/>
                <a:sym typeface="Merriweather"/>
              </a:rPr>
              <a:t>Introduction</a:t>
            </a:r>
          </a:p>
        </p:txBody>
      </p:sp>
      <p:sp>
        <p:nvSpPr>
          <p:cNvPr id="13" name="TextBox 13"/>
          <p:cNvSpPr txBox="1"/>
          <p:nvPr/>
        </p:nvSpPr>
        <p:spPr>
          <a:xfrm>
            <a:off x="6045313" y="3213698"/>
            <a:ext cx="1561419" cy="198120"/>
          </a:xfrm>
          <a:prstGeom prst="rect">
            <a:avLst/>
          </a:prstGeom>
        </p:spPr>
        <p:txBody>
          <a:bodyPr lIns="0" tIns="0" rIns="0" bIns="0" rtlCol="0" anchor="t">
            <a:spAutoFit/>
          </a:bodyPr>
          <a:lstStyle/>
          <a:p>
            <a:pPr algn="l">
              <a:lnSpc>
                <a:spcPts val="1679"/>
              </a:lnSpc>
            </a:pPr>
            <a:r>
              <a:rPr lang="en-US" sz="1200">
                <a:solidFill>
                  <a:srgbClr val="FFFFFF"/>
                </a:solidFill>
                <a:latin typeface="League Spartan"/>
                <a:ea typeface="League Spartan"/>
                <a:cs typeface="League Spartan"/>
                <a:sym typeface="League Spartan"/>
              </a:rPr>
              <a:t>Word Count</a:t>
            </a:r>
          </a:p>
        </p:txBody>
      </p:sp>
      <p:sp>
        <p:nvSpPr>
          <p:cNvPr id="14" name="TextBox 14"/>
          <p:cNvSpPr txBox="1"/>
          <p:nvPr/>
        </p:nvSpPr>
        <p:spPr>
          <a:xfrm>
            <a:off x="6045313" y="3405596"/>
            <a:ext cx="1561419" cy="407670"/>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Merriweather"/>
                <a:ea typeface="Merriweather"/>
                <a:cs typeface="Merriweather"/>
                <a:sym typeface="Merriweather"/>
              </a:rPr>
              <a:t>250 Words</a:t>
            </a:r>
          </a:p>
          <a:p>
            <a:pPr algn="l">
              <a:lnSpc>
                <a:spcPts val="1679"/>
              </a:lnSpc>
              <a:spcBef>
                <a:spcPct val="0"/>
              </a:spcBef>
            </a:pPr>
            <a:r>
              <a:rPr lang="en-US" sz="1200">
                <a:solidFill>
                  <a:srgbClr val="FFFFFF"/>
                </a:solidFill>
                <a:latin typeface="Merriweather"/>
                <a:ea typeface="Merriweather"/>
                <a:cs typeface="Merriweather"/>
                <a:sym typeface="Merriweather"/>
              </a:rPr>
              <a:t>4 Paragraphs</a:t>
            </a:r>
          </a:p>
        </p:txBody>
      </p:sp>
      <p:sp>
        <p:nvSpPr>
          <p:cNvPr id="15" name="Freeform 15"/>
          <p:cNvSpPr/>
          <p:nvPr/>
        </p:nvSpPr>
        <p:spPr>
          <a:xfrm>
            <a:off x="5466650" y="4301490"/>
            <a:ext cx="355106" cy="505981"/>
          </a:xfrm>
          <a:custGeom>
            <a:avLst/>
            <a:gdLst/>
            <a:ahLst/>
            <a:cxnLst/>
            <a:rect l="l" t="t" r="r" b="b"/>
            <a:pathLst>
              <a:path w="355106" h="505981">
                <a:moveTo>
                  <a:pt x="0" y="0"/>
                </a:moveTo>
                <a:lnTo>
                  <a:pt x="355106" y="0"/>
                </a:lnTo>
                <a:lnTo>
                  <a:pt x="355106" y="505981"/>
                </a:lnTo>
                <a:lnTo>
                  <a:pt x="0" y="5059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6" name="Picture 16"/>
          <p:cNvPicPr>
            <a:picLocks noChangeAspect="1"/>
          </p:cNvPicPr>
          <p:nvPr/>
        </p:nvPicPr>
        <p:blipFill>
          <a:blip r:embed="rId7"/>
          <a:stretch>
            <a:fillRect/>
          </a:stretch>
        </p:blipFill>
        <p:spPr>
          <a:xfrm>
            <a:off x="5270758" y="6460993"/>
            <a:ext cx="2350703" cy="670086"/>
          </a:xfrm>
          <a:prstGeom prst="rect">
            <a:avLst/>
          </a:prstGeom>
        </p:spPr>
      </p:pic>
      <p:pic>
        <p:nvPicPr>
          <p:cNvPr id="17" name="Picture 17"/>
          <p:cNvPicPr>
            <a:picLocks noChangeAspect="1"/>
          </p:cNvPicPr>
          <p:nvPr/>
        </p:nvPicPr>
        <p:blipFill>
          <a:blip r:embed="rId8"/>
          <a:stretch>
            <a:fillRect/>
          </a:stretch>
        </p:blipFill>
        <p:spPr>
          <a:xfrm>
            <a:off x="5270758" y="7279267"/>
            <a:ext cx="2350703" cy="670086"/>
          </a:xfrm>
          <a:prstGeom prst="rect">
            <a:avLst/>
          </a:prstGeom>
        </p:spPr>
      </p:pic>
      <p:sp>
        <p:nvSpPr>
          <p:cNvPr id="18" name="Freeform 18"/>
          <p:cNvSpPr/>
          <p:nvPr/>
        </p:nvSpPr>
        <p:spPr>
          <a:xfrm>
            <a:off x="5552526" y="8351054"/>
            <a:ext cx="331872" cy="228162"/>
          </a:xfrm>
          <a:custGeom>
            <a:avLst/>
            <a:gdLst/>
            <a:ahLst/>
            <a:cxnLst/>
            <a:rect l="l" t="t" r="r" b="b"/>
            <a:pathLst>
              <a:path w="331872" h="228162">
                <a:moveTo>
                  <a:pt x="0" y="0"/>
                </a:moveTo>
                <a:lnTo>
                  <a:pt x="331871" y="0"/>
                </a:lnTo>
                <a:lnTo>
                  <a:pt x="331871" y="228161"/>
                </a:lnTo>
                <a:lnTo>
                  <a:pt x="0" y="2281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TextBox 19"/>
          <p:cNvSpPr txBox="1"/>
          <p:nvPr/>
        </p:nvSpPr>
        <p:spPr>
          <a:xfrm>
            <a:off x="6013034" y="4282440"/>
            <a:ext cx="1461737" cy="1245870"/>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Merriweather"/>
                <a:ea typeface="Merriweather"/>
                <a:cs typeface="Merriweather"/>
                <a:sym typeface="Merriweather"/>
              </a:rPr>
              <a:t>We can use the sidebar to highlight short takeaway points and illustrate with icons.</a:t>
            </a:r>
          </a:p>
        </p:txBody>
      </p:sp>
      <p:sp>
        <p:nvSpPr>
          <p:cNvPr id="20" name="TextBox 20"/>
          <p:cNvSpPr txBox="1"/>
          <p:nvPr/>
        </p:nvSpPr>
        <p:spPr>
          <a:xfrm>
            <a:off x="6360441" y="6223495"/>
            <a:ext cx="1114331" cy="361950"/>
          </a:xfrm>
          <a:prstGeom prst="rect">
            <a:avLst/>
          </a:prstGeom>
        </p:spPr>
        <p:txBody>
          <a:bodyPr lIns="0" tIns="0" rIns="0" bIns="0" rtlCol="0" anchor="t">
            <a:spAutoFit/>
          </a:bodyPr>
          <a:lstStyle/>
          <a:p>
            <a:pPr algn="l">
              <a:lnSpc>
                <a:spcPts val="1439"/>
              </a:lnSpc>
              <a:spcBef>
                <a:spcPct val="0"/>
              </a:spcBef>
            </a:pPr>
            <a:r>
              <a:rPr lang="en-US" sz="1200">
                <a:solidFill>
                  <a:srgbClr val="FFFFFF"/>
                </a:solidFill>
                <a:latin typeface="Merriweather"/>
                <a:ea typeface="Merriweather"/>
                <a:cs typeface="Merriweather"/>
                <a:sym typeface="Merriweather"/>
              </a:rPr>
              <a:t>Female Respondents</a:t>
            </a:r>
          </a:p>
        </p:txBody>
      </p:sp>
      <p:sp>
        <p:nvSpPr>
          <p:cNvPr id="21" name="TextBox 21"/>
          <p:cNvSpPr txBox="1"/>
          <p:nvPr/>
        </p:nvSpPr>
        <p:spPr>
          <a:xfrm>
            <a:off x="5644203" y="6265954"/>
            <a:ext cx="604003" cy="295275"/>
          </a:xfrm>
          <a:prstGeom prst="rect">
            <a:avLst/>
          </a:prstGeom>
        </p:spPr>
        <p:txBody>
          <a:bodyPr lIns="0" tIns="0" rIns="0" bIns="0" rtlCol="0" anchor="t">
            <a:spAutoFit/>
          </a:bodyPr>
          <a:lstStyle/>
          <a:p>
            <a:pPr algn="l">
              <a:lnSpc>
                <a:spcPts val="2399"/>
              </a:lnSpc>
              <a:spcBef>
                <a:spcPct val="0"/>
              </a:spcBef>
            </a:pPr>
            <a:r>
              <a:rPr lang="en-US" sz="1999">
                <a:solidFill>
                  <a:srgbClr val="FFFFFF"/>
                </a:solidFill>
                <a:latin typeface="Merriweather"/>
                <a:ea typeface="Merriweather"/>
                <a:cs typeface="Merriweather"/>
                <a:sym typeface="Merriweather"/>
              </a:rPr>
              <a:t>65%</a:t>
            </a:r>
          </a:p>
        </p:txBody>
      </p:sp>
      <p:sp>
        <p:nvSpPr>
          <p:cNvPr id="22" name="TextBox 22"/>
          <p:cNvSpPr txBox="1"/>
          <p:nvPr/>
        </p:nvSpPr>
        <p:spPr>
          <a:xfrm>
            <a:off x="6013034" y="5904004"/>
            <a:ext cx="1561419" cy="198120"/>
          </a:xfrm>
          <a:prstGeom prst="rect">
            <a:avLst/>
          </a:prstGeom>
        </p:spPr>
        <p:txBody>
          <a:bodyPr lIns="0" tIns="0" rIns="0" bIns="0" rtlCol="0" anchor="t">
            <a:spAutoFit/>
          </a:bodyPr>
          <a:lstStyle/>
          <a:p>
            <a:pPr algn="l">
              <a:lnSpc>
                <a:spcPts val="1679"/>
              </a:lnSpc>
            </a:pPr>
            <a:r>
              <a:rPr lang="en-US" sz="1200">
                <a:solidFill>
                  <a:srgbClr val="FFFFFF"/>
                </a:solidFill>
                <a:latin typeface="League Spartan"/>
                <a:ea typeface="League Spartan"/>
                <a:cs typeface="League Spartan"/>
                <a:sym typeface="League Spartan"/>
              </a:rPr>
              <a:t>Micro Charts</a:t>
            </a:r>
          </a:p>
        </p:txBody>
      </p:sp>
      <p:sp>
        <p:nvSpPr>
          <p:cNvPr id="23" name="TextBox 23"/>
          <p:cNvSpPr txBox="1"/>
          <p:nvPr/>
        </p:nvSpPr>
        <p:spPr>
          <a:xfrm>
            <a:off x="6360441" y="7041770"/>
            <a:ext cx="1114331" cy="361950"/>
          </a:xfrm>
          <a:prstGeom prst="rect">
            <a:avLst/>
          </a:prstGeom>
        </p:spPr>
        <p:txBody>
          <a:bodyPr lIns="0" tIns="0" rIns="0" bIns="0" rtlCol="0" anchor="t">
            <a:spAutoFit/>
          </a:bodyPr>
          <a:lstStyle/>
          <a:p>
            <a:pPr algn="l">
              <a:lnSpc>
                <a:spcPts val="1439"/>
              </a:lnSpc>
              <a:spcBef>
                <a:spcPct val="0"/>
              </a:spcBef>
            </a:pPr>
            <a:r>
              <a:rPr lang="en-US" sz="1200">
                <a:solidFill>
                  <a:srgbClr val="FFFFFF"/>
                </a:solidFill>
                <a:latin typeface="Merriweather"/>
                <a:ea typeface="Merriweather"/>
                <a:cs typeface="Merriweather"/>
                <a:sym typeface="Merriweather"/>
              </a:rPr>
              <a:t>Male Respondents</a:t>
            </a:r>
          </a:p>
        </p:txBody>
      </p:sp>
      <p:sp>
        <p:nvSpPr>
          <p:cNvPr id="24" name="TextBox 24"/>
          <p:cNvSpPr txBox="1"/>
          <p:nvPr/>
        </p:nvSpPr>
        <p:spPr>
          <a:xfrm>
            <a:off x="5644203" y="7084229"/>
            <a:ext cx="604003" cy="295275"/>
          </a:xfrm>
          <a:prstGeom prst="rect">
            <a:avLst/>
          </a:prstGeom>
        </p:spPr>
        <p:txBody>
          <a:bodyPr lIns="0" tIns="0" rIns="0" bIns="0" rtlCol="0" anchor="t">
            <a:spAutoFit/>
          </a:bodyPr>
          <a:lstStyle/>
          <a:p>
            <a:pPr algn="l">
              <a:lnSpc>
                <a:spcPts val="2399"/>
              </a:lnSpc>
              <a:spcBef>
                <a:spcPct val="0"/>
              </a:spcBef>
            </a:pPr>
            <a:r>
              <a:rPr lang="en-US" sz="1999">
                <a:solidFill>
                  <a:srgbClr val="FFFFFF"/>
                </a:solidFill>
                <a:latin typeface="Merriweather"/>
                <a:ea typeface="Merriweather"/>
                <a:cs typeface="Merriweather"/>
                <a:sym typeface="Merriweather"/>
              </a:rPr>
              <a:t>35%</a:t>
            </a:r>
          </a:p>
        </p:txBody>
      </p:sp>
      <p:sp>
        <p:nvSpPr>
          <p:cNvPr id="25" name="TextBox 25"/>
          <p:cNvSpPr txBox="1"/>
          <p:nvPr/>
        </p:nvSpPr>
        <p:spPr>
          <a:xfrm>
            <a:off x="6013034" y="8332004"/>
            <a:ext cx="1461737" cy="1036320"/>
          </a:xfrm>
          <a:prstGeom prst="rect">
            <a:avLst/>
          </a:prstGeom>
        </p:spPr>
        <p:txBody>
          <a:bodyPr lIns="0" tIns="0" rIns="0" bIns="0" rtlCol="0" anchor="t">
            <a:spAutoFit/>
          </a:bodyPr>
          <a:lstStyle/>
          <a:p>
            <a:pPr algn="l">
              <a:lnSpc>
                <a:spcPts val="1679"/>
              </a:lnSpc>
            </a:pPr>
            <a:r>
              <a:rPr lang="en-US" sz="1200" i="1" dirty="0">
                <a:solidFill>
                  <a:srgbClr val="FFFFFF"/>
                </a:solidFill>
                <a:latin typeface="Merriweather Italics"/>
                <a:ea typeface="Merriweather Italics"/>
                <a:cs typeface="Merriweather Italics"/>
                <a:sym typeface="Merriweather Italics"/>
              </a:rPr>
              <a:t>I couldn't believe that someone would say that!</a:t>
            </a:r>
          </a:p>
          <a:p>
            <a:pPr algn="l">
              <a:lnSpc>
                <a:spcPts val="1679"/>
              </a:lnSpc>
            </a:pPr>
            <a:endParaRPr lang="en-US" sz="1200" i="1" dirty="0">
              <a:solidFill>
                <a:srgbClr val="FFFFFF"/>
              </a:solidFill>
              <a:latin typeface="Merriweather Italics"/>
              <a:ea typeface="Merriweather Italics"/>
              <a:cs typeface="Merriweather Italics"/>
              <a:sym typeface="Merriweather Italics"/>
            </a:endParaRPr>
          </a:p>
          <a:p>
            <a:pPr algn="l">
              <a:lnSpc>
                <a:spcPts val="1679"/>
              </a:lnSpc>
              <a:spcBef>
                <a:spcPct val="0"/>
              </a:spcBef>
            </a:pPr>
            <a:r>
              <a:rPr lang="en-US" sz="1200" i="1" dirty="0">
                <a:solidFill>
                  <a:srgbClr val="FFFFFF"/>
                </a:solidFill>
                <a:latin typeface="Merriweather Italics"/>
                <a:ea typeface="Merriweather Italics"/>
                <a:cs typeface="Merriweather Italics"/>
                <a:sym typeface="Merriweather Italics"/>
              </a:rPr>
              <a:t>-Some Person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92631" y="0"/>
            <a:ext cx="2479769" cy="10058400"/>
            <a:chOff x="0" y="0"/>
            <a:chExt cx="610623" cy="2476799"/>
          </a:xfrm>
        </p:grpSpPr>
        <p:sp>
          <p:nvSpPr>
            <p:cNvPr id="3" name="Freeform 3"/>
            <p:cNvSpPr/>
            <p:nvPr/>
          </p:nvSpPr>
          <p:spPr>
            <a:xfrm>
              <a:off x="0" y="0"/>
              <a:ext cx="610623" cy="2476799"/>
            </a:xfrm>
            <a:custGeom>
              <a:avLst/>
              <a:gdLst/>
              <a:ahLst/>
              <a:cxnLst/>
              <a:rect l="l" t="t" r="r" b="b"/>
              <a:pathLst>
                <a:path w="610623" h="2476799">
                  <a:moveTo>
                    <a:pt x="0" y="0"/>
                  </a:moveTo>
                  <a:lnTo>
                    <a:pt x="610623" y="0"/>
                  </a:lnTo>
                  <a:lnTo>
                    <a:pt x="610623" y="2476799"/>
                  </a:lnTo>
                  <a:lnTo>
                    <a:pt x="0" y="2476799"/>
                  </a:lnTo>
                  <a:close/>
                </a:path>
              </a:pathLst>
            </a:custGeom>
            <a:solidFill>
              <a:srgbClr val="A65678"/>
            </a:solidFill>
          </p:spPr>
        </p:sp>
      </p:grpSp>
      <p:sp>
        <p:nvSpPr>
          <p:cNvPr id="4" name="TextBox 4"/>
          <p:cNvSpPr txBox="1"/>
          <p:nvPr/>
        </p:nvSpPr>
        <p:spPr>
          <a:xfrm>
            <a:off x="777240" y="1329690"/>
            <a:ext cx="4256684" cy="7951470"/>
          </a:xfrm>
          <a:prstGeom prst="rect">
            <a:avLst/>
          </a:prstGeom>
        </p:spPr>
        <p:txBody>
          <a:bodyPr lIns="0" tIns="0" rIns="0" bIns="0" rtlCol="0" anchor="t">
            <a:spAutoFit/>
          </a:bodyPr>
          <a:lstStyle/>
          <a:p>
            <a:pPr algn="l">
              <a:lnSpc>
                <a:spcPts val="1679"/>
              </a:lnSpc>
            </a:pPr>
            <a:r>
              <a:rPr lang="en-US" sz="1200">
                <a:solidFill>
                  <a:srgbClr val="2C272F"/>
                </a:solidFill>
                <a:latin typeface="Merriweather"/>
                <a:ea typeface="Merriweather"/>
                <a:cs typeface="Merriweather"/>
                <a:sym typeface="Merriweather"/>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a:t>
            </a:r>
          </a:p>
          <a:p>
            <a:pPr algn="l">
              <a:lnSpc>
                <a:spcPts val="1679"/>
              </a:lnSpc>
            </a:pPr>
            <a:endParaRPr lang="en-US" sz="1200">
              <a:solidFill>
                <a:srgbClr val="2C272F"/>
              </a:solidFill>
              <a:latin typeface="Merriweather"/>
              <a:ea typeface="Merriweather"/>
              <a:cs typeface="Merriweather"/>
              <a:sym typeface="Merriweather"/>
            </a:endParaRPr>
          </a:p>
          <a:p>
            <a:pPr algn="l">
              <a:lnSpc>
                <a:spcPts val="1679"/>
              </a:lnSpc>
            </a:pPr>
            <a:r>
              <a:rPr lang="en-US" sz="1200">
                <a:solidFill>
                  <a:srgbClr val="2C272F"/>
                </a:solidFill>
                <a:latin typeface="Merriweather"/>
                <a:ea typeface="Merriweather"/>
                <a:cs typeface="Merriweather"/>
                <a:sym typeface="Merriweather"/>
              </a:rPr>
              <a:t>It is a paradisematic country, in which roasted parts of sentences fly into your mouth. Even the all-powerful Pointing has no control about the blind texts it is an almost unorthographic life One day however a small line of blind text by the name of Lorem Ipsum decided to leave for the far World of Grammar.</a:t>
            </a:r>
          </a:p>
          <a:p>
            <a:pPr algn="l">
              <a:lnSpc>
                <a:spcPts val="1679"/>
              </a:lnSpc>
            </a:pPr>
            <a:endParaRPr lang="en-US" sz="1200">
              <a:solidFill>
                <a:srgbClr val="2C272F"/>
              </a:solidFill>
              <a:latin typeface="Merriweather"/>
              <a:ea typeface="Merriweather"/>
              <a:cs typeface="Merriweather"/>
              <a:sym typeface="Merriweather"/>
            </a:endParaRPr>
          </a:p>
          <a:p>
            <a:pPr algn="l">
              <a:lnSpc>
                <a:spcPts val="1679"/>
              </a:lnSpc>
            </a:pPr>
            <a:r>
              <a:rPr lang="en-US" sz="1200">
                <a:solidFill>
                  <a:srgbClr val="2C272F"/>
                </a:solidFill>
                <a:latin typeface="Merriweather"/>
                <a:ea typeface="Merriweather"/>
                <a:cs typeface="Merriweather"/>
                <a:sym typeface="Merriweather"/>
              </a:rPr>
              <a:t>The Big Oxmox advised her not to do so, because there were thousands of bad Commas, wild Question Marks and devious Semikoli, but the Little Blind Text didn’t listen. She packed her seven versalia, put her initial into the belt and made herself on the way.</a:t>
            </a:r>
          </a:p>
          <a:p>
            <a:pPr algn="l">
              <a:lnSpc>
                <a:spcPts val="1679"/>
              </a:lnSpc>
            </a:pPr>
            <a:endParaRPr lang="en-US" sz="1200">
              <a:solidFill>
                <a:srgbClr val="2C272F"/>
              </a:solidFill>
              <a:latin typeface="Merriweather"/>
              <a:ea typeface="Merriweather"/>
              <a:cs typeface="Merriweather"/>
              <a:sym typeface="Merriweather"/>
            </a:endParaRPr>
          </a:p>
          <a:p>
            <a:pPr algn="l">
              <a:lnSpc>
                <a:spcPts val="1679"/>
              </a:lnSpc>
            </a:pPr>
            <a:r>
              <a:rPr lang="en-US" sz="1200">
                <a:solidFill>
                  <a:srgbClr val="2C272F"/>
                </a:solidFill>
                <a:latin typeface="Merriweather"/>
                <a:ea typeface="Merriweather"/>
                <a:cs typeface="Merriweather"/>
                <a:sym typeface="Merriweather"/>
              </a:rPr>
              <a:t>When she reached the first hills of the Italic Mountains, she had a last view back on the skyline of her hometown Bookmarksgrove, the headline of Alphabet Village and the subline of her own road, the Line Lane. Pityful a rethoric question ran over her cheek, then she continued her way.</a:t>
            </a:r>
          </a:p>
          <a:p>
            <a:pPr algn="l">
              <a:lnSpc>
                <a:spcPts val="1679"/>
              </a:lnSpc>
            </a:pPr>
            <a:endParaRPr lang="en-US" sz="1200">
              <a:solidFill>
                <a:srgbClr val="2C272F"/>
              </a:solidFill>
              <a:latin typeface="Merriweather"/>
              <a:ea typeface="Merriweather"/>
              <a:cs typeface="Merriweather"/>
              <a:sym typeface="Merriweather"/>
            </a:endParaRPr>
          </a:p>
          <a:p>
            <a:pPr algn="l">
              <a:lnSpc>
                <a:spcPts val="1679"/>
              </a:lnSpc>
            </a:pPr>
            <a:r>
              <a:rPr lang="en-US" sz="1200">
                <a:solidFill>
                  <a:srgbClr val="2C272F"/>
                </a:solidFill>
                <a:latin typeface="Merriweather"/>
                <a:ea typeface="Merriweather"/>
                <a:cs typeface="Merriweather"/>
                <a:sym typeface="Merriweather"/>
              </a:rPr>
              <a:t>On her way she met a copy. The copy warned the Little Blind Text, that where it came from it would have been rewritten a thousand times and everything that was left from its origin would be the word "and" and the Little Blind Text should turn around and return to its own, safe country. But nothing the copy said could convince her and so it didn’t take long until a few insidious Copy Writers ambushed her, made her drunk with Longe and Parole and dragged her into their agency, where they abused her for their</a:t>
            </a:r>
          </a:p>
          <a:p>
            <a:pPr algn="l">
              <a:lnSpc>
                <a:spcPts val="1679"/>
              </a:lnSpc>
            </a:pPr>
            <a:endParaRPr lang="en-US" sz="1200">
              <a:solidFill>
                <a:srgbClr val="2C272F"/>
              </a:solidFill>
              <a:latin typeface="Merriweather"/>
              <a:ea typeface="Merriweather"/>
              <a:cs typeface="Merriweather"/>
              <a:sym typeface="Merriweather"/>
            </a:endParaRPr>
          </a:p>
        </p:txBody>
      </p:sp>
      <p:sp>
        <p:nvSpPr>
          <p:cNvPr id="5" name="Freeform 5"/>
          <p:cNvSpPr/>
          <p:nvPr/>
        </p:nvSpPr>
        <p:spPr>
          <a:xfrm>
            <a:off x="5478614" y="1438275"/>
            <a:ext cx="342668" cy="443453"/>
          </a:xfrm>
          <a:custGeom>
            <a:avLst/>
            <a:gdLst/>
            <a:ahLst/>
            <a:cxnLst/>
            <a:rect l="l" t="t" r="r" b="b"/>
            <a:pathLst>
              <a:path w="342668" h="443453">
                <a:moveTo>
                  <a:pt x="0" y="0"/>
                </a:moveTo>
                <a:lnTo>
                  <a:pt x="342668" y="0"/>
                </a:lnTo>
                <a:lnTo>
                  <a:pt x="342668" y="443453"/>
                </a:lnTo>
                <a:lnTo>
                  <a:pt x="0" y="443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5478614" y="2860864"/>
            <a:ext cx="355106" cy="505981"/>
          </a:xfrm>
          <a:custGeom>
            <a:avLst/>
            <a:gdLst/>
            <a:ahLst/>
            <a:cxnLst/>
            <a:rect l="l" t="t" r="r" b="b"/>
            <a:pathLst>
              <a:path w="355106" h="505981">
                <a:moveTo>
                  <a:pt x="0" y="0"/>
                </a:moveTo>
                <a:lnTo>
                  <a:pt x="355106" y="0"/>
                </a:lnTo>
                <a:lnTo>
                  <a:pt x="355106" y="505981"/>
                </a:lnTo>
                <a:lnTo>
                  <a:pt x="0" y="505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7" name="Picture 7"/>
          <p:cNvPicPr>
            <a:picLocks noChangeAspect="1"/>
          </p:cNvPicPr>
          <p:nvPr/>
        </p:nvPicPr>
        <p:blipFill>
          <a:blip r:embed="rId6"/>
          <a:stretch>
            <a:fillRect/>
          </a:stretch>
        </p:blipFill>
        <p:spPr>
          <a:xfrm>
            <a:off x="5282722" y="5509989"/>
            <a:ext cx="2350703" cy="670086"/>
          </a:xfrm>
          <a:prstGeom prst="rect">
            <a:avLst/>
          </a:prstGeom>
        </p:spPr>
      </p:pic>
      <p:pic>
        <p:nvPicPr>
          <p:cNvPr id="8" name="Picture 8"/>
          <p:cNvPicPr>
            <a:picLocks noChangeAspect="1"/>
          </p:cNvPicPr>
          <p:nvPr/>
        </p:nvPicPr>
        <p:blipFill>
          <a:blip r:embed="rId7"/>
          <a:stretch>
            <a:fillRect/>
          </a:stretch>
        </p:blipFill>
        <p:spPr>
          <a:xfrm>
            <a:off x="5282722" y="6328263"/>
            <a:ext cx="2350703" cy="670086"/>
          </a:xfrm>
          <a:prstGeom prst="rect">
            <a:avLst/>
          </a:prstGeom>
        </p:spPr>
      </p:pic>
      <p:sp>
        <p:nvSpPr>
          <p:cNvPr id="9" name="Freeform 9"/>
          <p:cNvSpPr/>
          <p:nvPr/>
        </p:nvSpPr>
        <p:spPr>
          <a:xfrm>
            <a:off x="5564490" y="7809200"/>
            <a:ext cx="331872" cy="228162"/>
          </a:xfrm>
          <a:custGeom>
            <a:avLst/>
            <a:gdLst/>
            <a:ahLst/>
            <a:cxnLst/>
            <a:rect l="l" t="t" r="r" b="b"/>
            <a:pathLst>
              <a:path w="331872" h="228162">
                <a:moveTo>
                  <a:pt x="0" y="0"/>
                </a:moveTo>
                <a:lnTo>
                  <a:pt x="331871" y="0"/>
                </a:lnTo>
                <a:lnTo>
                  <a:pt x="331871" y="228162"/>
                </a:lnTo>
                <a:lnTo>
                  <a:pt x="0" y="2281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TextBox 10"/>
          <p:cNvSpPr txBox="1"/>
          <p:nvPr/>
        </p:nvSpPr>
        <p:spPr>
          <a:xfrm>
            <a:off x="777240" y="748665"/>
            <a:ext cx="2281822" cy="264160"/>
          </a:xfrm>
          <a:prstGeom prst="rect">
            <a:avLst/>
          </a:prstGeom>
        </p:spPr>
        <p:txBody>
          <a:bodyPr lIns="0" tIns="0" rIns="0" bIns="0" rtlCol="0" anchor="t">
            <a:spAutoFit/>
          </a:bodyPr>
          <a:lstStyle/>
          <a:p>
            <a:pPr algn="l">
              <a:lnSpc>
                <a:spcPts val="2239"/>
              </a:lnSpc>
            </a:pPr>
            <a:r>
              <a:rPr lang="en-US" sz="1599">
                <a:solidFill>
                  <a:srgbClr val="2C272F"/>
                </a:solidFill>
                <a:latin typeface="Merriweather"/>
                <a:ea typeface="Merriweather"/>
                <a:cs typeface="Merriweather"/>
                <a:sym typeface="Merriweather"/>
              </a:rPr>
              <a:t>Sub Header</a:t>
            </a:r>
          </a:p>
        </p:txBody>
      </p:sp>
      <p:sp>
        <p:nvSpPr>
          <p:cNvPr id="11" name="TextBox 11"/>
          <p:cNvSpPr txBox="1"/>
          <p:nvPr/>
        </p:nvSpPr>
        <p:spPr>
          <a:xfrm>
            <a:off x="6024998" y="1329690"/>
            <a:ext cx="1561419" cy="198120"/>
          </a:xfrm>
          <a:prstGeom prst="rect">
            <a:avLst/>
          </a:prstGeom>
        </p:spPr>
        <p:txBody>
          <a:bodyPr lIns="0" tIns="0" rIns="0" bIns="0" rtlCol="0" anchor="t">
            <a:spAutoFit/>
          </a:bodyPr>
          <a:lstStyle/>
          <a:p>
            <a:pPr algn="l">
              <a:lnSpc>
                <a:spcPts val="1679"/>
              </a:lnSpc>
            </a:pPr>
            <a:r>
              <a:rPr lang="en-US" sz="1200">
                <a:solidFill>
                  <a:srgbClr val="FFFFFF"/>
                </a:solidFill>
                <a:latin typeface="League Spartan"/>
                <a:ea typeface="League Spartan"/>
                <a:cs typeface="League Spartan"/>
                <a:sym typeface="League Spartan"/>
              </a:rPr>
              <a:t>Word Count</a:t>
            </a:r>
          </a:p>
        </p:txBody>
      </p:sp>
      <p:sp>
        <p:nvSpPr>
          <p:cNvPr id="12" name="TextBox 12"/>
          <p:cNvSpPr txBox="1"/>
          <p:nvPr/>
        </p:nvSpPr>
        <p:spPr>
          <a:xfrm>
            <a:off x="6024998" y="1521588"/>
            <a:ext cx="1561419" cy="407670"/>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Merriweather"/>
                <a:ea typeface="Merriweather"/>
                <a:cs typeface="Merriweather"/>
                <a:sym typeface="Merriweather"/>
              </a:rPr>
              <a:t>300 Words</a:t>
            </a:r>
          </a:p>
          <a:p>
            <a:pPr algn="l">
              <a:lnSpc>
                <a:spcPts val="1679"/>
              </a:lnSpc>
              <a:spcBef>
                <a:spcPct val="0"/>
              </a:spcBef>
            </a:pPr>
            <a:r>
              <a:rPr lang="en-US" sz="1200">
                <a:solidFill>
                  <a:srgbClr val="FFFFFF"/>
                </a:solidFill>
                <a:latin typeface="Merriweather"/>
                <a:ea typeface="Merriweather"/>
                <a:cs typeface="Merriweather"/>
                <a:sym typeface="Merriweather"/>
              </a:rPr>
              <a:t>5 Paragraphs</a:t>
            </a:r>
          </a:p>
        </p:txBody>
      </p:sp>
      <p:sp>
        <p:nvSpPr>
          <p:cNvPr id="13" name="TextBox 13"/>
          <p:cNvSpPr txBox="1"/>
          <p:nvPr/>
        </p:nvSpPr>
        <p:spPr>
          <a:xfrm>
            <a:off x="6024998" y="2841814"/>
            <a:ext cx="1461737" cy="1245870"/>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Merriweather"/>
                <a:ea typeface="Merriweather"/>
                <a:cs typeface="Merriweather"/>
                <a:sym typeface="Merriweather"/>
              </a:rPr>
              <a:t>We can use the sidebar to highlight short takeaway points and illustrate with icons.</a:t>
            </a:r>
          </a:p>
        </p:txBody>
      </p:sp>
      <p:sp>
        <p:nvSpPr>
          <p:cNvPr id="14" name="TextBox 14"/>
          <p:cNvSpPr txBox="1"/>
          <p:nvPr/>
        </p:nvSpPr>
        <p:spPr>
          <a:xfrm>
            <a:off x="6372404" y="5272491"/>
            <a:ext cx="1114331" cy="361950"/>
          </a:xfrm>
          <a:prstGeom prst="rect">
            <a:avLst/>
          </a:prstGeom>
        </p:spPr>
        <p:txBody>
          <a:bodyPr lIns="0" tIns="0" rIns="0" bIns="0" rtlCol="0" anchor="t">
            <a:spAutoFit/>
          </a:bodyPr>
          <a:lstStyle/>
          <a:p>
            <a:pPr algn="l">
              <a:lnSpc>
                <a:spcPts val="1439"/>
              </a:lnSpc>
              <a:spcBef>
                <a:spcPct val="0"/>
              </a:spcBef>
            </a:pPr>
            <a:r>
              <a:rPr lang="en-US" sz="1200">
                <a:solidFill>
                  <a:srgbClr val="FFFFFF"/>
                </a:solidFill>
                <a:latin typeface="Merriweather"/>
                <a:ea typeface="Merriweather"/>
                <a:cs typeface="Merriweather"/>
                <a:sym typeface="Merriweather"/>
              </a:rPr>
              <a:t>Female Respondents</a:t>
            </a:r>
          </a:p>
        </p:txBody>
      </p:sp>
      <p:sp>
        <p:nvSpPr>
          <p:cNvPr id="15" name="TextBox 15"/>
          <p:cNvSpPr txBox="1"/>
          <p:nvPr/>
        </p:nvSpPr>
        <p:spPr>
          <a:xfrm>
            <a:off x="5656167" y="5314950"/>
            <a:ext cx="604003" cy="295275"/>
          </a:xfrm>
          <a:prstGeom prst="rect">
            <a:avLst/>
          </a:prstGeom>
        </p:spPr>
        <p:txBody>
          <a:bodyPr lIns="0" tIns="0" rIns="0" bIns="0" rtlCol="0" anchor="t">
            <a:spAutoFit/>
          </a:bodyPr>
          <a:lstStyle/>
          <a:p>
            <a:pPr algn="l">
              <a:lnSpc>
                <a:spcPts val="2399"/>
              </a:lnSpc>
              <a:spcBef>
                <a:spcPct val="0"/>
              </a:spcBef>
            </a:pPr>
            <a:r>
              <a:rPr lang="en-US" sz="1999">
                <a:solidFill>
                  <a:srgbClr val="FFFFFF"/>
                </a:solidFill>
                <a:latin typeface="Merriweather"/>
                <a:ea typeface="Merriweather"/>
                <a:cs typeface="Merriweather"/>
                <a:sym typeface="Merriweather"/>
              </a:rPr>
              <a:t>65%</a:t>
            </a:r>
          </a:p>
        </p:txBody>
      </p:sp>
      <p:sp>
        <p:nvSpPr>
          <p:cNvPr id="16" name="TextBox 16"/>
          <p:cNvSpPr txBox="1"/>
          <p:nvPr/>
        </p:nvSpPr>
        <p:spPr>
          <a:xfrm>
            <a:off x="6024998" y="4953000"/>
            <a:ext cx="1561419" cy="198120"/>
          </a:xfrm>
          <a:prstGeom prst="rect">
            <a:avLst/>
          </a:prstGeom>
        </p:spPr>
        <p:txBody>
          <a:bodyPr lIns="0" tIns="0" rIns="0" bIns="0" rtlCol="0" anchor="t">
            <a:spAutoFit/>
          </a:bodyPr>
          <a:lstStyle/>
          <a:p>
            <a:pPr algn="l">
              <a:lnSpc>
                <a:spcPts val="1679"/>
              </a:lnSpc>
            </a:pPr>
            <a:r>
              <a:rPr lang="en-US" sz="1200">
                <a:solidFill>
                  <a:srgbClr val="FFFFFF"/>
                </a:solidFill>
                <a:latin typeface="League Spartan"/>
                <a:ea typeface="League Spartan"/>
                <a:cs typeface="League Spartan"/>
                <a:sym typeface="League Spartan"/>
              </a:rPr>
              <a:t>Micro Charts</a:t>
            </a:r>
          </a:p>
        </p:txBody>
      </p:sp>
      <p:sp>
        <p:nvSpPr>
          <p:cNvPr id="17" name="TextBox 17"/>
          <p:cNvSpPr txBox="1"/>
          <p:nvPr/>
        </p:nvSpPr>
        <p:spPr>
          <a:xfrm>
            <a:off x="6372404" y="6090766"/>
            <a:ext cx="1114331" cy="361950"/>
          </a:xfrm>
          <a:prstGeom prst="rect">
            <a:avLst/>
          </a:prstGeom>
        </p:spPr>
        <p:txBody>
          <a:bodyPr lIns="0" tIns="0" rIns="0" bIns="0" rtlCol="0" anchor="t">
            <a:spAutoFit/>
          </a:bodyPr>
          <a:lstStyle/>
          <a:p>
            <a:pPr algn="l">
              <a:lnSpc>
                <a:spcPts val="1439"/>
              </a:lnSpc>
              <a:spcBef>
                <a:spcPct val="0"/>
              </a:spcBef>
            </a:pPr>
            <a:r>
              <a:rPr lang="en-US" sz="1200">
                <a:solidFill>
                  <a:srgbClr val="FFFFFF"/>
                </a:solidFill>
                <a:latin typeface="Merriweather"/>
                <a:ea typeface="Merriweather"/>
                <a:cs typeface="Merriweather"/>
                <a:sym typeface="Merriweather"/>
              </a:rPr>
              <a:t>Male Respondents</a:t>
            </a:r>
          </a:p>
        </p:txBody>
      </p:sp>
      <p:sp>
        <p:nvSpPr>
          <p:cNvPr id="18" name="TextBox 18"/>
          <p:cNvSpPr txBox="1"/>
          <p:nvPr/>
        </p:nvSpPr>
        <p:spPr>
          <a:xfrm>
            <a:off x="5656167" y="6133225"/>
            <a:ext cx="604003" cy="295275"/>
          </a:xfrm>
          <a:prstGeom prst="rect">
            <a:avLst/>
          </a:prstGeom>
        </p:spPr>
        <p:txBody>
          <a:bodyPr lIns="0" tIns="0" rIns="0" bIns="0" rtlCol="0" anchor="t">
            <a:spAutoFit/>
          </a:bodyPr>
          <a:lstStyle/>
          <a:p>
            <a:pPr algn="l">
              <a:lnSpc>
                <a:spcPts val="2399"/>
              </a:lnSpc>
              <a:spcBef>
                <a:spcPct val="0"/>
              </a:spcBef>
            </a:pPr>
            <a:r>
              <a:rPr lang="en-US" sz="1999">
                <a:solidFill>
                  <a:srgbClr val="FFFFFF"/>
                </a:solidFill>
                <a:latin typeface="Merriweather"/>
                <a:ea typeface="Merriweather"/>
                <a:cs typeface="Merriweather"/>
                <a:sym typeface="Merriweather"/>
              </a:rPr>
              <a:t>35%</a:t>
            </a:r>
          </a:p>
        </p:txBody>
      </p:sp>
      <p:sp>
        <p:nvSpPr>
          <p:cNvPr id="19" name="TextBox 19"/>
          <p:cNvSpPr txBox="1"/>
          <p:nvPr/>
        </p:nvSpPr>
        <p:spPr>
          <a:xfrm>
            <a:off x="6024998" y="7790150"/>
            <a:ext cx="1461737" cy="1036320"/>
          </a:xfrm>
          <a:prstGeom prst="rect">
            <a:avLst/>
          </a:prstGeom>
        </p:spPr>
        <p:txBody>
          <a:bodyPr lIns="0" tIns="0" rIns="0" bIns="0" rtlCol="0" anchor="t">
            <a:spAutoFit/>
          </a:bodyPr>
          <a:lstStyle/>
          <a:p>
            <a:pPr algn="l">
              <a:lnSpc>
                <a:spcPts val="1679"/>
              </a:lnSpc>
            </a:pPr>
            <a:r>
              <a:rPr lang="en-US" sz="1200" i="1">
                <a:solidFill>
                  <a:srgbClr val="FFFFFF"/>
                </a:solidFill>
                <a:latin typeface="Merriweather Italics"/>
                <a:ea typeface="Merriweather Italics"/>
                <a:cs typeface="Merriweather Italics"/>
                <a:sym typeface="Merriweather Italics"/>
              </a:rPr>
              <a:t>I couldn't believe that someone would say that!</a:t>
            </a:r>
          </a:p>
          <a:p>
            <a:pPr algn="l">
              <a:lnSpc>
                <a:spcPts val="1679"/>
              </a:lnSpc>
            </a:pPr>
            <a:endParaRPr lang="en-US" sz="1200" i="1">
              <a:solidFill>
                <a:srgbClr val="FFFFFF"/>
              </a:solidFill>
              <a:latin typeface="Merriweather Italics"/>
              <a:ea typeface="Merriweather Italics"/>
              <a:cs typeface="Merriweather Italics"/>
              <a:sym typeface="Merriweather Italics"/>
            </a:endParaRPr>
          </a:p>
          <a:p>
            <a:pPr algn="l">
              <a:lnSpc>
                <a:spcPts val="1679"/>
              </a:lnSpc>
              <a:spcBef>
                <a:spcPct val="0"/>
              </a:spcBef>
            </a:pPr>
            <a:r>
              <a:rPr lang="en-US" sz="1200" i="1">
                <a:solidFill>
                  <a:srgbClr val="FFFFFF"/>
                </a:solidFill>
                <a:latin typeface="Merriweather Italics"/>
                <a:ea typeface="Merriweather Italics"/>
                <a:cs typeface="Merriweather Italics"/>
                <a:sym typeface="Merriweather Italics"/>
              </a:rPr>
              <a:t>-Some Person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92631" y="0"/>
            <a:ext cx="2479769" cy="9144000"/>
            <a:chOff x="0" y="0"/>
            <a:chExt cx="610623" cy="2476799"/>
          </a:xfrm>
        </p:grpSpPr>
        <p:sp>
          <p:nvSpPr>
            <p:cNvPr id="3" name="Freeform 3"/>
            <p:cNvSpPr/>
            <p:nvPr/>
          </p:nvSpPr>
          <p:spPr>
            <a:xfrm>
              <a:off x="0" y="0"/>
              <a:ext cx="610623" cy="2476799"/>
            </a:xfrm>
            <a:custGeom>
              <a:avLst/>
              <a:gdLst/>
              <a:ahLst/>
              <a:cxnLst/>
              <a:rect l="l" t="t" r="r" b="b"/>
              <a:pathLst>
                <a:path w="610623" h="2476799">
                  <a:moveTo>
                    <a:pt x="0" y="0"/>
                  </a:moveTo>
                  <a:lnTo>
                    <a:pt x="610623" y="0"/>
                  </a:lnTo>
                  <a:lnTo>
                    <a:pt x="610623" y="2476799"/>
                  </a:lnTo>
                  <a:lnTo>
                    <a:pt x="0" y="2476799"/>
                  </a:lnTo>
                  <a:close/>
                </a:path>
              </a:pathLst>
            </a:custGeom>
            <a:solidFill>
              <a:srgbClr val="A65678"/>
            </a:solidFill>
          </p:spPr>
        </p:sp>
      </p:grpSp>
      <p:grpSp>
        <p:nvGrpSpPr>
          <p:cNvPr id="4" name="Group 4"/>
          <p:cNvGrpSpPr/>
          <p:nvPr/>
        </p:nvGrpSpPr>
        <p:grpSpPr>
          <a:xfrm>
            <a:off x="0" y="5029200"/>
            <a:ext cx="7772400" cy="5029200"/>
            <a:chOff x="0" y="0"/>
            <a:chExt cx="1913890" cy="1238399"/>
          </a:xfrm>
        </p:grpSpPr>
        <p:sp>
          <p:nvSpPr>
            <p:cNvPr id="5" name="Freeform 5"/>
            <p:cNvSpPr/>
            <p:nvPr/>
          </p:nvSpPr>
          <p:spPr>
            <a:xfrm>
              <a:off x="0" y="0"/>
              <a:ext cx="1913890" cy="1238399"/>
            </a:xfrm>
            <a:custGeom>
              <a:avLst/>
              <a:gdLst/>
              <a:ahLst/>
              <a:cxnLst/>
              <a:rect l="l" t="t" r="r" b="b"/>
              <a:pathLst>
                <a:path w="1913890" h="1238399">
                  <a:moveTo>
                    <a:pt x="0" y="0"/>
                  </a:moveTo>
                  <a:lnTo>
                    <a:pt x="1913890" y="0"/>
                  </a:lnTo>
                  <a:lnTo>
                    <a:pt x="1913890" y="1238399"/>
                  </a:lnTo>
                  <a:lnTo>
                    <a:pt x="0" y="1238399"/>
                  </a:lnTo>
                  <a:close/>
                </a:path>
              </a:pathLst>
            </a:custGeom>
            <a:solidFill>
              <a:srgbClr val="545454"/>
            </a:solidFill>
          </p:spPr>
        </p:sp>
      </p:grpSp>
      <p:sp>
        <p:nvSpPr>
          <p:cNvPr id="6" name="Freeform 6"/>
          <p:cNvSpPr/>
          <p:nvPr/>
        </p:nvSpPr>
        <p:spPr>
          <a:xfrm>
            <a:off x="5478614" y="866775"/>
            <a:ext cx="342668" cy="443453"/>
          </a:xfrm>
          <a:custGeom>
            <a:avLst/>
            <a:gdLst/>
            <a:ahLst/>
            <a:cxnLst/>
            <a:rect l="l" t="t" r="r" b="b"/>
            <a:pathLst>
              <a:path w="342668" h="443453">
                <a:moveTo>
                  <a:pt x="0" y="0"/>
                </a:moveTo>
                <a:lnTo>
                  <a:pt x="342668" y="0"/>
                </a:lnTo>
                <a:lnTo>
                  <a:pt x="342668" y="443453"/>
                </a:lnTo>
                <a:lnTo>
                  <a:pt x="0" y="443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478614" y="1869232"/>
            <a:ext cx="355106" cy="505981"/>
          </a:xfrm>
          <a:custGeom>
            <a:avLst/>
            <a:gdLst/>
            <a:ahLst/>
            <a:cxnLst/>
            <a:rect l="l" t="t" r="r" b="b"/>
            <a:pathLst>
              <a:path w="355106" h="505981">
                <a:moveTo>
                  <a:pt x="0" y="0"/>
                </a:moveTo>
                <a:lnTo>
                  <a:pt x="355106" y="0"/>
                </a:lnTo>
                <a:lnTo>
                  <a:pt x="355106" y="505981"/>
                </a:lnTo>
                <a:lnTo>
                  <a:pt x="0" y="505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5564490" y="3560018"/>
            <a:ext cx="331872" cy="228162"/>
          </a:xfrm>
          <a:custGeom>
            <a:avLst/>
            <a:gdLst/>
            <a:ahLst/>
            <a:cxnLst/>
            <a:rect l="l" t="t" r="r" b="b"/>
            <a:pathLst>
              <a:path w="331872" h="228162">
                <a:moveTo>
                  <a:pt x="0" y="0"/>
                </a:moveTo>
                <a:lnTo>
                  <a:pt x="331871" y="0"/>
                </a:lnTo>
                <a:lnTo>
                  <a:pt x="331871" y="228162"/>
                </a:lnTo>
                <a:lnTo>
                  <a:pt x="0" y="2281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798249" y="5963296"/>
            <a:ext cx="413264" cy="413264"/>
          </a:xfrm>
          <a:custGeom>
            <a:avLst/>
            <a:gdLst/>
            <a:ahLst/>
            <a:cxnLst/>
            <a:rect l="l" t="t" r="r" b="b"/>
            <a:pathLst>
              <a:path w="413264" h="413264">
                <a:moveTo>
                  <a:pt x="0" y="0"/>
                </a:moveTo>
                <a:lnTo>
                  <a:pt x="413264" y="0"/>
                </a:lnTo>
                <a:lnTo>
                  <a:pt x="413264" y="413264"/>
                </a:lnTo>
                <a:lnTo>
                  <a:pt x="0" y="4132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798249" y="7314185"/>
            <a:ext cx="413264" cy="413264"/>
          </a:xfrm>
          <a:custGeom>
            <a:avLst/>
            <a:gdLst/>
            <a:ahLst/>
            <a:cxnLst/>
            <a:rect l="l" t="t" r="r" b="b"/>
            <a:pathLst>
              <a:path w="413264" h="413264">
                <a:moveTo>
                  <a:pt x="0" y="0"/>
                </a:moveTo>
                <a:lnTo>
                  <a:pt x="413264" y="0"/>
                </a:lnTo>
                <a:lnTo>
                  <a:pt x="413264" y="413264"/>
                </a:lnTo>
                <a:lnTo>
                  <a:pt x="0" y="4132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798249" y="8635365"/>
            <a:ext cx="413264" cy="413264"/>
          </a:xfrm>
          <a:custGeom>
            <a:avLst/>
            <a:gdLst/>
            <a:ahLst/>
            <a:cxnLst/>
            <a:rect l="l" t="t" r="r" b="b"/>
            <a:pathLst>
              <a:path w="413264" h="413264">
                <a:moveTo>
                  <a:pt x="0" y="0"/>
                </a:moveTo>
                <a:lnTo>
                  <a:pt x="413264" y="0"/>
                </a:lnTo>
                <a:lnTo>
                  <a:pt x="413264" y="413264"/>
                </a:lnTo>
                <a:lnTo>
                  <a:pt x="0" y="4132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777240" y="758190"/>
            <a:ext cx="4256684" cy="4179570"/>
          </a:xfrm>
          <a:prstGeom prst="rect">
            <a:avLst/>
          </a:prstGeom>
        </p:spPr>
        <p:txBody>
          <a:bodyPr lIns="0" tIns="0" rIns="0" bIns="0" rtlCol="0" anchor="t">
            <a:spAutoFit/>
          </a:bodyPr>
          <a:lstStyle/>
          <a:p>
            <a:pPr algn="l">
              <a:lnSpc>
                <a:spcPts val="1679"/>
              </a:lnSpc>
            </a:pPr>
            <a:r>
              <a:rPr lang="en-US" sz="1200" dirty="0">
                <a:solidFill>
                  <a:srgbClr val="2C272F"/>
                </a:solidFill>
                <a:latin typeface="Merriweather"/>
                <a:ea typeface="Merriweather"/>
                <a:cs typeface="Merriweather"/>
                <a:sym typeface="Merriweather"/>
              </a:rPr>
              <a:t>Far far away, behind the word mountains, far from the countries </a:t>
            </a:r>
            <a:r>
              <a:rPr lang="en-US" sz="1200" dirty="0" err="1">
                <a:solidFill>
                  <a:srgbClr val="2C272F"/>
                </a:solidFill>
                <a:latin typeface="Merriweather"/>
                <a:ea typeface="Merriweather"/>
                <a:cs typeface="Merriweather"/>
                <a:sym typeface="Merriweather"/>
              </a:rPr>
              <a:t>Vokalia</a:t>
            </a:r>
            <a:r>
              <a:rPr lang="en-US" sz="1200" dirty="0">
                <a:solidFill>
                  <a:srgbClr val="2C272F"/>
                </a:solidFill>
                <a:latin typeface="Merriweather"/>
                <a:ea typeface="Merriweather"/>
                <a:cs typeface="Merriweather"/>
                <a:sym typeface="Merriweather"/>
              </a:rPr>
              <a:t> and </a:t>
            </a:r>
            <a:r>
              <a:rPr lang="en-US" sz="1200" dirty="0" err="1">
                <a:solidFill>
                  <a:srgbClr val="2C272F"/>
                </a:solidFill>
                <a:latin typeface="Merriweather"/>
                <a:ea typeface="Merriweather"/>
                <a:cs typeface="Merriweather"/>
                <a:sym typeface="Merriweather"/>
              </a:rPr>
              <a:t>Consonantia</a:t>
            </a:r>
            <a:r>
              <a:rPr lang="en-US" sz="1200" dirty="0">
                <a:solidFill>
                  <a:srgbClr val="2C272F"/>
                </a:solidFill>
                <a:latin typeface="Merriweather"/>
                <a:ea typeface="Merriweather"/>
                <a:cs typeface="Merriweather"/>
                <a:sym typeface="Merriweather"/>
              </a:rPr>
              <a:t>, there live the blind texts. Separated they live in </a:t>
            </a:r>
            <a:r>
              <a:rPr lang="en-US" sz="1200" dirty="0" err="1">
                <a:solidFill>
                  <a:srgbClr val="2C272F"/>
                </a:solidFill>
                <a:latin typeface="Merriweather"/>
                <a:ea typeface="Merriweather"/>
                <a:cs typeface="Merriweather"/>
                <a:sym typeface="Merriweather"/>
              </a:rPr>
              <a:t>Bookmarksgrove</a:t>
            </a:r>
            <a:r>
              <a:rPr lang="en-US" sz="1200" dirty="0">
                <a:solidFill>
                  <a:srgbClr val="2C272F"/>
                </a:solidFill>
                <a:latin typeface="Merriweather"/>
                <a:ea typeface="Merriweather"/>
                <a:cs typeface="Merriweather"/>
                <a:sym typeface="Merriweather"/>
              </a:rPr>
              <a:t> right at the coast of the Semantics, a large language ocean.</a:t>
            </a:r>
          </a:p>
          <a:p>
            <a:pPr algn="l">
              <a:lnSpc>
                <a:spcPts val="1679"/>
              </a:lnSpc>
            </a:pPr>
            <a:endParaRPr lang="en-US" sz="1200" dirty="0">
              <a:solidFill>
                <a:srgbClr val="2C272F"/>
              </a:solidFill>
              <a:latin typeface="Merriweather"/>
              <a:ea typeface="Merriweather"/>
              <a:cs typeface="Merriweather"/>
              <a:sym typeface="Merriweather"/>
            </a:endParaRPr>
          </a:p>
          <a:p>
            <a:pPr algn="l">
              <a:lnSpc>
                <a:spcPts val="1679"/>
              </a:lnSpc>
            </a:pPr>
            <a:r>
              <a:rPr lang="en-US" sz="1200" dirty="0">
                <a:solidFill>
                  <a:srgbClr val="2C272F"/>
                </a:solidFill>
                <a:latin typeface="Merriweather"/>
                <a:ea typeface="Merriweather"/>
                <a:cs typeface="Merriweather"/>
                <a:sym typeface="Merriweather"/>
              </a:rPr>
              <a:t>A small river named </a:t>
            </a:r>
            <a:r>
              <a:rPr lang="en-US" sz="1200" dirty="0" err="1">
                <a:solidFill>
                  <a:srgbClr val="2C272F"/>
                </a:solidFill>
                <a:latin typeface="Merriweather"/>
                <a:ea typeface="Merriweather"/>
                <a:cs typeface="Merriweather"/>
                <a:sym typeface="Merriweather"/>
              </a:rPr>
              <a:t>Duden</a:t>
            </a:r>
            <a:r>
              <a:rPr lang="en-US" sz="1200" dirty="0">
                <a:solidFill>
                  <a:srgbClr val="2C272F"/>
                </a:solidFill>
                <a:latin typeface="Merriweather"/>
                <a:ea typeface="Merriweather"/>
                <a:cs typeface="Merriweather"/>
                <a:sym typeface="Merriweather"/>
              </a:rPr>
              <a:t> flows by their place and supplies it with the necessary </a:t>
            </a:r>
            <a:r>
              <a:rPr lang="en-US" sz="1200" dirty="0" err="1">
                <a:solidFill>
                  <a:srgbClr val="2C272F"/>
                </a:solidFill>
                <a:latin typeface="Merriweather"/>
                <a:ea typeface="Merriweather"/>
                <a:cs typeface="Merriweather"/>
                <a:sym typeface="Merriweather"/>
              </a:rPr>
              <a:t>regelialia</a:t>
            </a:r>
            <a:r>
              <a:rPr lang="en-US" sz="1200" dirty="0">
                <a:solidFill>
                  <a:srgbClr val="2C272F"/>
                </a:solidFill>
                <a:latin typeface="Merriweather"/>
                <a:ea typeface="Merriweather"/>
                <a:cs typeface="Merriweather"/>
                <a:sym typeface="Merriweather"/>
              </a:rPr>
              <a:t>. It is a </a:t>
            </a:r>
            <a:r>
              <a:rPr lang="en-US" sz="1200" dirty="0" err="1">
                <a:solidFill>
                  <a:srgbClr val="2C272F"/>
                </a:solidFill>
                <a:latin typeface="Merriweather"/>
                <a:ea typeface="Merriweather"/>
                <a:cs typeface="Merriweather"/>
                <a:sym typeface="Merriweather"/>
              </a:rPr>
              <a:t>paradisematic</a:t>
            </a:r>
            <a:r>
              <a:rPr lang="en-US" sz="1200" dirty="0">
                <a:solidFill>
                  <a:srgbClr val="2C272F"/>
                </a:solidFill>
                <a:latin typeface="Merriweather"/>
                <a:ea typeface="Merriweather"/>
                <a:cs typeface="Merriweather"/>
                <a:sym typeface="Merriweather"/>
              </a:rPr>
              <a:t> country, in which roasted parts of sentences fly into your mouth.</a:t>
            </a:r>
          </a:p>
          <a:p>
            <a:pPr algn="l">
              <a:lnSpc>
                <a:spcPts val="1679"/>
              </a:lnSpc>
            </a:pPr>
            <a:endParaRPr lang="en-US" sz="1200" dirty="0">
              <a:solidFill>
                <a:srgbClr val="2C272F"/>
              </a:solidFill>
              <a:latin typeface="Merriweather"/>
              <a:ea typeface="Merriweather"/>
              <a:cs typeface="Merriweather"/>
              <a:sym typeface="Merriweather"/>
            </a:endParaRPr>
          </a:p>
          <a:p>
            <a:pPr algn="l">
              <a:lnSpc>
                <a:spcPts val="1679"/>
              </a:lnSpc>
            </a:pPr>
            <a:r>
              <a:rPr lang="en-US" sz="1200" dirty="0">
                <a:solidFill>
                  <a:srgbClr val="2C272F"/>
                </a:solidFill>
                <a:latin typeface="Merriweather"/>
                <a:ea typeface="Merriweather"/>
                <a:cs typeface="Merriweather"/>
                <a:sym typeface="Merriweather"/>
              </a:rPr>
              <a:t>Even the all-powerful Pointing has no control about the blind texts it is an almost </a:t>
            </a:r>
            <a:r>
              <a:rPr lang="en-US" sz="1200" dirty="0" err="1">
                <a:solidFill>
                  <a:srgbClr val="2C272F"/>
                </a:solidFill>
                <a:latin typeface="Merriweather"/>
                <a:ea typeface="Merriweather"/>
                <a:cs typeface="Merriweather"/>
                <a:sym typeface="Merriweather"/>
              </a:rPr>
              <a:t>unorthographic</a:t>
            </a:r>
            <a:r>
              <a:rPr lang="en-US" sz="1200" dirty="0">
                <a:solidFill>
                  <a:srgbClr val="2C272F"/>
                </a:solidFill>
                <a:latin typeface="Merriweather"/>
                <a:ea typeface="Merriweather"/>
                <a:cs typeface="Merriweather"/>
                <a:sym typeface="Merriweather"/>
              </a:rPr>
              <a:t> life One day however a small line of blind text by the name of Lorem Ipsum decided to leave for the far World of Grammar. The Big </a:t>
            </a:r>
            <a:r>
              <a:rPr lang="en-US" sz="1200" dirty="0" err="1">
                <a:solidFill>
                  <a:srgbClr val="2C272F"/>
                </a:solidFill>
                <a:latin typeface="Merriweather"/>
                <a:ea typeface="Merriweather"/>
                <a:cs typeface="Merriweather"/>
                <a:sym typeface="Merriweather"/>
              </a:rPr>
              <a:t>Oxmox</a:t>
            </a:r>
            <a:r>
              <a:rPr lang="en-US" sz="1200" dirty="0">
                <a:solidFill>
                  <a:srgbClr val="2C272F"/>
                </a:solidFill>
                <a:latin typeface="Merriweather"/>
                <a:ea typeface="Merriweather"/>
                <a:cs typeface="Merriweather"/>
                <a:sym typeface="Merriweather"/>
              </a:rPr>
              <a:t> advised her not to do so, because there were thousands of bad Commas, wild Question Marks and devious </a:t>
            </a:r>
            <a:r>
              <a:rPr lang="en-US" sz="1200" dirty="0" err="1">
                <a:solidFill>
                  <a:srgbClr val="2C272F"/>
                </a:solidFill>
                <a:latin typeface="Merriweather"/>
                <a:ea typeface="Merriweather"/>
                <a:cs typeface="Merriweather"/>
                <a:sym typeface="Merriweather"/>
              </a:rPr>
              <a:t>Semikoli</a:t>
            </a:r>
            <a:r>
              <a:rPr lang="en-US" sz="1200" dirty="0">
                <a:solidFill>
                  <a:srgbClr val="2C272F"/>
                </a:solidFill>
                <a:latin typeface="Merriweather"/>
                <a:ea typeface="Merriweather"/>
                <a:cs typeface="Merriweather"/>
                <a:sym typeface="Merriweather"/>
              </a:rPr>
              <a:t>, but the Little Blind Text didn’t listen. She packed her seven </a:t>
            </a:r>
            <a:r>
              <a:rPr lang="en-US" sz="1200" dirty="0" err="1">
                <a:solidFill>
                  <a:srgbClr val="2C272F"/>
                </a:solidFill>
                <a:latin typeface="Merriweather"/>
                <a:ea typeface="Merriweather"/>
                <a:cs typeface="Merriweather"/>
                <a:sym typeface="Merriweather"/>
              </a:rPr>
              <a:t>versalia</a:t>
            </a:r>
            <a:r>
              <a:rPr lang="en-US" sz="1200" dirty="0">
                <a:solidFill>
                  <a:srgbClr val="2C272F"/>
                </a:solidFill>
                <a:latin typeface="Merriweather"/>
                <a:ea typeface="Merriweather"/>
                <a:cs typeface="Merriweather"/>
                <a:sym typeface="Merriweather"/>
              </a:rPr>
              <a:t>, put her initial into the belt and made herself</a:t>
            </a:r>
          </a:p>
          <a:p>
            <a:pPr algn="l">
              <a:lnSpc>
                <a:spcPts val="1679"/>
              </a:lnSpc>
            </a:pPr>
            <a:endParaRPr lang="en-US" sz="1200" dirty="0">
              <a:solidFill>
                <a:srgbClr val="2C272F"/>
              </a:solidFill>
              <a:latin typeface="Merriweather"/>
              <a:ea typeface="Merriweather"/>
              <a:cs typeface="Merriweather"/>
              <a:sym typeface="Merriweather"/>
            </a:endParaRPr>
          </a:p>
        </p:txBody>
      </p:sp>
      <p:sp>
        <p:nvSpPr>
          <p:cNvPr id="13" name="TextBox 13"/>
          <p:cNvSpPr txBox="1"/>
          <p:nvPr/>
        </p:nvSpPr>
        <p:spPr>
          <a:xfrm>
            <a:off x="6024998" y="758190"/>
            <a:ext cx="1561419" cy="198120"/>
          </a:xfrm>
          <a:prstGeom prst="rect">
            <a:avLst/>
          </a:prstGeom>
        </p:spPr>
        <p:txBody>
          <a:bodyPr lIns="0" tIns="0" rIns="0" bIns="0" rtlCol="0" anchor="t">
            <a:spAutoFit/>
          </a:bodyPr>
          <a:lstStyle/>
          <a:p>
            <a:pPr algn="l">
              <a:lnSpc>
                <a:spcPts val="1679"/>
              </a:lnSpc>
            </a:pPr>
            <a:r>
              <a:rPr lang="en-US" sz="1200">
                <a:solidFill>
                  <a:srgbClr val="FFFFFF"/>
                </a:solidFill>
                <a:latin typeface="League Spartan"/>
                <a:ea typeface="League Spartan"/>
                <a:cs typeface="League Spartan"/>
                <a:sym typeface="League Spartan"/>
              </a:rPr>
              <a:t>Word Count</a:t>
            </a:r>
          </a:p>
        </p:txBody>
      </p:sp>
      <p:sp>
        <p:nvSpPr>
          <p:cNvPr id="14" name="TextBox 14"/>
          <p:cNvSpPr txBox="1"/>
          <p:nvPr/>
        </p:nvSpPr>
        <p:spPr>
          <a:xfrm>
            <a:off x="6024998" y="950088"/>
            <a:ext cx="1561419" cy="407670"/>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Merriweather"/>
                <a:ea typeface="Merriweather"/>
                <a:cs typeface="Merriweather"/>
                <a:sym typeface="Merriweather"/>
              </a:rPr>
              <a:t>150 Words</a:t>
            </a:r>
          </a:p>
          <a:p>
            <a:pPr algn="l">
              <a:lnSpc>
                <a:spcPts val="1679"/>
              </a:lnSpc>
              <a:spcBef>
                <a:spcPct val="0"/>
              </a:spcBef>
            </a:pPr>
            <a:r>
              <a:rPr lang="en-US" sz="1200">
                <a:solidFill>
                  <a:srgbClr val="FFFFFF"/>
                </a:solidFill>
                <a:latin typeface="Merriweather"/>
                <a:ea typeface="Merriweather"/>
                <a:cs typeface="Merriweather"/>
                <a:sym typeface="Merriweather"/>
              </a:rPr>
              <a:t>3 Paragraphs</a:t>
            </a:r>
          </a:p>
        </p:txBody>
      </p:sp>
      <p:sp>
        <p:nvSpPr>
          <p:cNvPr id="15" name="TextBox 15"/>
          <p:cNvSpPr txBox="1"/>
          <p:nvPr/>
        </p:nvSpPr>
        <p:spPr>
          <a:xfrm>
            <a:off x="6024998" y="1850182"/>
            <a:ext cx="1461737" cy="1245870"/>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Merriweather"/>
                <a:ea typeface="Merriweather"/>
                <a:cs typeface="Merriweather"/>
                <a:sym typeface="Merriweather"/>
              </a:rPr>
              <a:t>We can use the sidebar to highlight short takeaway points and illustrate with icons.</a:t>
            </a:r>
          </a:p>
        </p:txBody>
      </p:sp>
      <p:sp>
        <p:nvSpPr>
          <p:cNvPr id="16" name="TextBox 16"/>
          <p:cNvSpPr txBox="1"/>
          <p:nvPr/>
        </p:nvSpPr>
        <p:spPr>
          <a:xfrm>
            <a:off x="6024998" y="3540968"/>
            <a:ext cx="1461737" cy="1036320"/>
          </a:xfrm>
          <a:prstGeom prst="rect">
            <a:avLst/>
          </a:prstGeom>
        </p:spPr>
        <p:txBody>
          <a:bodyPr lIns="0" tIns="0" rIns="0" bIns="0" rtlCol="0" anchor="t">
            <a:spAutoFit/>
          </a:bodyPr>
          <a:lstStyle/>
          <a:p>
            <a:pPr algn="l">
              <a:lnSpc>
                <a:spcPts val="1679"/>
              </a:lnSpc>
            </a:pPr>
            <a:r>
              <a:rPr lang="en-US" sz="1200" i="1">
                <a:solidFill>
                  <a:srgbClr val="FFFFFF"/>
                </a:solidFill>
                <a:latin typeface="Merriweather Italics"/>
                <a:ea typeface="Merriweather Italics"/>
                <a:cs typeface="Merriweather Italics"/>
                <a:sym typeface="Merriweather Italics"/>
              </a:rPr>
              <a:t>I couldn't believe that someone would say that!</a:t>
            </a:r>
          </a:p>
          <a:p>
            <a:pPr algn="l">
              <a:lnSpc>
                <a:spcPts val="1679"/>
              </a:lnSpc>
            </a:pPr>
            <a:endParaRPr lang="en-US" sz="1200" i="1">
              <a:solidFill>
                <a:srgbClr val="FFFFFF"/>
              </a:solidFill>
              <a:latin typeface="Merriweather Italics"/>
              <a:ea typeface="Merriweather Italics"/>
              <a:cs typeface="Merriweather Italics"/>
              <a:sym typeface="Merriweather Italics"/>
            </a:endParaRPr>
          </a:p>
          <a:p>
            <a:pPr algn="l">
              <a:lnSpc>
                <a:spcPts val="1679"/>
              </a:lnSpc>
              <a:spcBef>
                <a:spcPct val="0"/>
              </a:spcBef>
            </a:pPr>
            <a:r>
              <a:rPr lang="en-US" sz="1200" i="1">
                <a:solidFill>
                  <a:srgbClr val="FFFFFF"/>
                </a:solidFill>
                <a:latin typeface="Merriweather Italics"/>
                <a:ea typeface="Merriweather Italics"/>
                <a:cs typeface="Merriweather Italics"/>
                <a:sym typeface="Merriweather Italics"/>
              </a:rPr>
              <a:t>-Some Person</a:t>
            </a:r>
          </a:p>
        </p:txBody>
      </p:sp>
      <p:sp>
        <p:nvSpPr>
          <p:cNvPr id="17" name="TextBox 17"/>
          <p:cNvSpPr txBox="1"/>
          <p:nvPr/>
        </p:nvSpPr>
        <p:spPr>
          <a:xfrm>
            <a:off x="798249" y="5289537"/>
            <a:ext cx="5968232" cy="405765"/>
          </a:xfrm>
          <a:prstGeom prst="rect">
            <a:avLst/>
          </a:prstGeom>
        </p:spPr>
        <p:txBody>
          <a:bodyPr lIns="0" tIns="0" rIns="0" bIns="0" rtlCol="0" anchor="t">
            <a:spAutoFit/>
          </a:bodyPr>
          <a:lstStyle/>
          <a:p>
            <a:pPr algn="l">
              <a:lnSpc>
                <a:spcPts val="3359"/>
              </a:lnSpc>
            </a:pPr>
            <a:r>
              <a:rPr lang="en-US" sz="2400">
                <a:solidFill>
                  <a:srgbClr val="FFFFFF"/>
                </a:solidFill>
                <a:latin typeface="League Spartan"/>
                <a:ea typeface="League Spartan"/>
                <a:cs typeface="League Spartan"/>
                <a:sym typeface="League Spartan"/>
              </a:rPr>
              <a:t>Takeaways (50 words each)</a:t>
            </a:r>
          </a:p>
        </p:txBody>
      </p:sp>
      <p:sp>
        <p:nvSpPr>
          <p:cNvPr id="18" name="TextBox 18"/>
          <p:cNvSpPr txBox="1"/>
          <p:nvPr/>
        </p:nvSpPr>
        <p:spPr>
          <a:xfrm>
            <a:off x="1369051" y="5953650"/>
            <a:ext cx="5530670" cy="1036320"/>
          </a:xfrm>
          <a:prstGeom prst="rect">
            <a:avLst/>
          </a:prstGeom>
        </p:spPr>
        <p:txBody>
          <a:bodyPr lIns="0" tIns="0" rIns="0" bIns="0" rtlCol="0" anchor="t">
            <a:spAutoFit/>
          </a:bodyPr>
          <a:lstStyle/>
          <a:p>
            <a:pPr algn="l">
              <a:lnSpc>
                <a:spcPts val="1679"/>
              </a:lnSpc>
              <a:spcBef>
                <a:spcPct val="0"/>
              </a:spcBef>
            </a:pPr>
            <a:r>
              <a:rPr lang="en-US" sz="1200" dirty="0">
                <a:solidFill>
                  <a:srgbClr val="FFFFFF"/>
                </a:solidFill>
                <a:latin typeface="Merriweather"/>
                <a:ea typeface="Merriweather"/>
                <a:cs typeface="Merriweather"/>
                <a:sym typeface="Merriweather"/>
              </a:rPr>
              <a:t>Far far away, behind the word mountains, far from the countries </a:t>
            </a:r>
            <a:r>
              <a:rPr lang="en-US" sz="1200" dirty="0" err="1">
                <a:solidFill>
                  <a:srgbClr val="FFFFFF"/>
                </a:solidFill>
                <a:latin typeface="Merriweather"/>
                <a:ea typeface="Merriweather"/>
                <a:cs typeface="Merriweather"/>
                <a:sym typeface="Merriweather"/>
              </a:rPr>
              <a:t>Vokalia</a:t>
            </a:r>
            <a:r>
              <a:rPr lang="en-US" sz="1200" dirty="0">
                <a:solidFill>
                  <a:srgbClr val="FFFFFF"/>
                </a:solidFill>
                <a:latin typeface="Merriweather"/>
                <a:ea typeface="Merriweather"/>
                <a:cs typeface="Merriweather"/>
                <a:sym typeface="Merriweather"/>
              </a:rPr>
              <a:t> and </a:t>
            </a:r>
            <a:r>
              <a:rPr lang="en-US" sz="1200" dirty="0" err="1">
                <a:solidFill>
                  <a:srgbClr val="FFFFFF"/>
                </a:solidFill>
                <a:latin typeface="Merriweather"/>
                <a:ea typeface="Merriweather"/>
                <a:cs typeface="Merriweather"/>
                <a:sym typeface="Merriweather"/>
              </a:rPr>
              <a:t>Consonantia</a:t>
            </a:r>
            <a:r>
              <a:rPr lang="en-US" sz="1200" dirty="0">
                <a:solidFill>
                  <a:srgbClr val="FFFFFF"/>
                </a:solidFill>
                <a:latin typeface="Merriweather"/>
                <a:ea typeface="Merriweather"/>
                <a:cs typeface="Merriweather"/>
                <a:sym typeface="Merriweather"/>
              </a:rPr>
              <a:t>, there live the blind texts. Separated they live in </a:t>
            </a:r>
            <a:r>
              <a:rPr lang="en-US" sz="1200" dirty="0" err="1">
                <a:solidFill>
                  <a:srgbClr val="FFFFFF"/>
                </a:solidFill>
                <a:latin typeface="Merriweather"/>
                <a:ea typeface="Merriweather"/>
                <a:cs typeface="Merriweather"/>
                <a:sym typeface="Merriweather"/>
              </a:rPr>
              <a:t>Bookmarksgrove</a:t>
            </a:r>
            <a:r>
              <a:rPr lang="en-US" sz="1200" dirty="0">
                <a:solidFill>
                  <a:srgbClr val="FFFFFF"/>
                </a:solidFill>
                <a:latin typeface="Merriweather"/>
                <a:ea typeface="Merriweather"/>
                <a:cs typeface="Merriweather"/>
                <a:sym typeface="Merriweather"/>
              </a:rPr>
              <a:t> right at the coast of the Semantics, a large language ocean. A small river named </a:t>
            </a:r>
            <a:r>
              <a:rPr lang="en-US" sz="1200" dirty="0" err="1">
                <a:solidFill>
                  <a:srgbClr val="FFFFFF"/>
                </a:solidFill>
                <a:latin typeface="Merriweather"/>
                <a:ea typeface="Merriweather"/>
                <a:cs typeface="Merriweather"/>
                <a:sym typeface="Merriweather"/>
              </a:rPr>
              <a:t>Duden</a:t>
            </a:r>
            <a:r>
              <a:rPr lang="en-US" sz="1200" dirty="0">
                <a:solidFill>
                  <a:srgbClr val="FFFFFF"/>
                </a:solidFill>
                <a:latin typeface="Merriweather"/>
                <a:ea typeface="Merriweather"/>
                <a:cs typeface="Merriweather"/>
                <a:sym typeface="Merriweather"/>
              </a:rPr>
              <a:t> flows by their place and supplies it with the necessary</a:t>
            </a:r>
          </a:p>
        </p:txBody>
      </p:sp>
      <p:sp>
        <p:nvSpPr>
          <p:cNvPr id="19" name="TextBox 19"/>
          <p:cNvSpPr txBox="1"/>
          <p:nvPr/>
        </p:nvSpPr>
        <p:spPr>
          <a:xfrm>
            <a:off x="1369051" y="7295135"/>
            <a:ext cx="5530670" cy="1036320"/>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Merriweather"/>
                <a:ea typeface="Merriweather"/>
                <a:cs typeface="Merriweather"/>
                <a:sym typeface="Merriweather"/>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a:t>
            </a:r>
          </a:p>
        </p:txBody>
      </p:sp>
      <p:sp>
        <p:nvSpPr>
          <p:cNvPr id="20" name="TextBox 20"/>
          <p:cNvSpPr txBox="1"/>
          <p:nvPr/>
        </p:nvSpPr>
        <p:spPr>
          <a:xfrm>
            <a:off x="1369051" y="8616315"/>
            <a:ext cx="5530670" cy="1036320"/>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Merriweather"/>
                <a:ea typeface="Merriweather"/>
                <a:cs typeface="Merriweather"/>
                <a:sym typeface="Merriweather"/>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1080</Words>
  <Application>Microsoft Macintosh PowerPoint</Application>
  <PresentationFormat>Custom</PresentationFormat>
  <Paragraphs>61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League Spartan</vt:lpstr>
      <vt:lpstr>Merriweather Italics</vt:lpstr>
      <vt:lpstr>Merriweather</vt:lpstr>
      <vt:lpstr>Calibri</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 Template</dc:title>
  <cp:lastModifiedBy>Chris Lysy</cp:lastModifiedBy>
  <cp:revision>2</cp:revision>
  <dcterms:created xsi:type="dcterms:W3CDTF">2006-08-16T00:00:00Z</dcterms:created>
  <dcterms:modified xsi:type="dcterms:W3CDTF">2026-05-08T15:17:26Z</dcterms:modified>
  <dc:identifier>DAE5F0k5YmU</dc:identifier>
</cp:coreProperties>
</file>